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sldIdLst>
    <p:sldId id="256" r:id="rId2"/>
    <p:sldId id="266" r:id="rId3"/>
    <p:sldId id="267" r:id="rId4"/>
    <p:sldId id="269" r:id="rId5"/>
    <p:sldId id="268" r:id="rId6"/>
    <p:sldId id="270" r:id="rId7"/>
    <p:sldId id="271" r:id="rId8"/>
    <p:sldId id="272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656" y="-1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19.04.2018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19.04.2018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19.04.2018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19.04.2018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 descr="C:\Users\Ваня\Desktop\Новая папка\Новая папка\96b854f4042a94473707022d42df420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769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179512" y="260648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МИНИСТЕРСТВО ОБРАЗОВАНИЯ И НАУКИ РЕСПУБЛИКИ КАЗАХСТАН</a:t>
            </a:r>
          </a:p>
          <a:p>
            <a:pPr algn="ctr"/>
            <a:r>
              <a:rPr lang="ru-RU" sz="1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АКМОЛИНСКАЯ</a:t>
            </a:r>
            <a:r>
              <a:rPr lang="ru-RU" sz="1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ОБЛАСТЬ, </a:t>
            </a:r>
            <a:r>
              <a:rPr lang="ru-RU" sz="1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ЗЕРЕНДИНСКИЙ РАЙОН </a:t>
            </a:r>
          </a:p>
          <a:p>
            <a:pPr algn="ctr"/>
            <a:r>
              <a:rPr lang="ru-RU" sz="1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КГУ «</a:t>
            </a:r>
            <a:r>
              <a:rPr lang="ru-RU" sz="1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ИСАКОВСКАЯ</a:t>
            </a:r>
            <a:r>
              <a:rPr lang="ru-RU" sz="1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СРЕДНЯЯ ШКОЛА»</a:t>
            </a:r>
            <a:endParaRPr lang="ru-RU" sz="16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5445224"/>
            <a:ext cx="8820472" cy="307777"/>
          </a:xfrm>
          <a:prstGeom prst="rect">
            <a:avLst/>
          </a:prstGeom>
          <a:noFill/>
          <a:effectLst>
            <a:outerShdw blurRad="50800" dist="50800" dir="5400000" algn="ctr" rotWithShape="0">
              <a:srgbClr val="FFFF00"/>
            </a:outerShdw>
          </a:effectLst>
        </p:spPr>
        <p:txBody>
          <a:bodyPr wrap="square" rtlCol="0">
            <a:spAutoFit/>
          </a:bodyPr>
          <a:lstStyle/>
          <a:p>
            <a:pPr algn="r"/>
            <a:r>
              <a:rPr lang="ru-RU" sz="1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  <a:endParaRPr lang="ru-RU" sz="14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2708920"/>
            <a:ext cx="9144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Выступление на общешкольном родительском собрании </a:t>
            </a:r>
          </a:p>
          <a:p>
            <a:pPr algn="ctr"/>
            <a:r>
              <a:rPr lang="ru-RU" sz="24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 тему:</a:t>
            </a:r>
          </a:p>
          <a:p>
            <a:pPr algn="ctr"/>
            <a:r>
              <a:rPr lang="ru-RU" sz="24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«Способы защиты детей от насилия и </a:t>
            </a:r>
          </a:p>
          <a:p>
            <a:pPr algn="ctr"/>
            <a:r>
              <a:rPr lang="ru-RU" sz="24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жестокого обращения в семье»</a:t>
            </a:r>
            <a:endParaRPr lang="ru-RU" sz="24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Самопознание\курсы самопознания 29-10 октября\Самопознание\AutoPlay\Images\фон на стенд_5.png"/>
          <p:cNvPicPr>
            <a:picLocks noChangeAspect="1" noChangeArrowheads="1"/>
          </p:cNvPicPr>
          <p:nvPr/>
        </p:nvPicPr>
        <p:blipFill>
          <a:blip r:embed="rId2" cstate="print">
            <a:lum/>
          </a:blip>
          <a:srcRect/>
          <a:stretch>
            <a:fillRect/>
          </a:stretch>
        </p:blipFill>
        <p:spPr bwMode="auto">
          <a:xfrm>
            <a:off x="0" y="0"/>
            <a:ext cx="9189352" cy="6858000"/>
          </a:xfrm>
          <a:prstGeom prst="rect">
            <a:avLst/>
          </a:prstGeom>
          <a:noFill/>
        </p:spPr>
      </p:pic>
      <p:sp>
        <p:nvSpPr>
          <p:cNvPr id="5" name="Объект 5"/>
          <p:cNvSpPr txBox="1">
            <a:spLocks/>
          </p:cNvSpPr>
          <p:nvPr/>
        </p:nvSpPr>
        <p:spPr>
          <a:xfrm>
            <a:off x="395536" y="1658144"/>
            <a:ext cx="8229600" cy="5199856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4000" b="1" i="1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88640"/>
            <a:ext cx="8603852" cy="64528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Самопознание\курсы самопознания 29-10 октября\Самопознание\AutoPlay\Images\фон на стенд_5.png"/>
          <p:cNvPicPr>
            <a:picLocks noChangeAspect="1" noChangeArrowheads="1"/>
          </p:cNvPicPr>
          <p:nvPr/>
        </p:nvPicPr>
        <p:blipFill>
          <a:blip r:embed="rId2" cstate="print">
            <a:lum/>
          </a:blip>
          <a:srcRect/>
          <a:stretch>
            <a:fillRect/>
          </a:stretch>
        </p:blipFill>
        <p:spPr bwMode="auto">
          <a:xfrm>
            <a:off x="0" y="0"/>
            <a:ext cx="9189352" cy="6858000"/>
          </a:xfrm>
          <a:prstGeom prst="rect">
            <a:avLst/>
          </a:prstGeom>
          <a:noFill/>
        </p:spPr>
      </p:pic>
      <p:sp>
        <p:nvSpPr>
          <p:cNvPr id="5" name="Объект 5"/>
          <p:cNvSpPr txBox="1">
            <a:spLocks/>
          </p:cNvSpPr>
          <p:nvPr/>
        </p:nvSpPr>
        <p:spPr>
          <a:xfrm>
            <a:off x="395536" y="1658144"/>
            <a:ext cx="8229600" cy="5199856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4000" b="1" i="1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1" name="Picture 3" descr="http://images.myshared.ru/190296/slide_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548680"/>
            <a:ext cx="7620000" cy="5715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Самопознание\курсы самопознания 29-10 октября\Самопознание\AutoPlay\Images\фон на стенд_5.png"/>
          <p:cNvPicPr>
            <a:picLocks noChangeAspect="1" noChangeArrowheads="1"/>
          </p:cNvPicPr>
          <p:nvPr/>
        </p:nvPicPr>
        <p:blipFill>
          <a:blip r:embed="rId2" cstate="print">
            <a:lum/>
          </a:blip>
          <a:srcRect/>
          <a:stretch>
            <a:fillRect/>
          </a:stretch>
        </p:blipFill>
        <p:spPr bwMode="auto">
          <a:xfrm>
            <a:off x="0" y="0"/>
            <a:ext cx="9189352" cy="6858000"/>
          </a:xfrm>
          <a:prstGeom prst="rect">
            <a:avLst/>
          </a:prstGeom>
          <a:noFill/>
        </p:spPr>
      </p:pic>
      <p:sp>
        <p:nvSpPr>
          <p:cNvPr id="5" name="Объект 5"/>
          <p:cNvSpPr txBox="1">
            <a:spLocks/>
          </p:cNvSpPr>
          <p:nvPr/>
        </p:nvSpPr>
        <p:spPr>
          <a:xfrm>
            <a:off x="395536" y="1658144"/>
            <a:ext cx="8229600" cy="5199856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4000" b="1" i="1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908720"/>
            <a:ext cx="835292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Ребенок -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каждое человеческое существо до достижения 18-летнего возраста, вне зависимости расы, пола, языка, религии, места рождения, национального или социального происхождения, имущественного, сословного или иного положения»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Самопознание\курсы самопознания 29-10 октября\Самопознание\AutoPlay\Images\фон на стенд_5.png"/>
          <p:cNvPicPr>
            <a:picLocks noChangeAspect="1" noChangeArrowheads="1"/>
          </p:cNvPicPr>
          <p:nvPr/>
        </p:nvPicPr>
        <p:blipFill>
          <a:blip r:embed="rId2" cstate="print">
            <a:lum/>
          </a:blip>
          <a:srcRect/>
          <a:stretch>
            <a:fillRect/>
          </a:stretch>
        </p:blipFill>
        <p:spPr bwMode="auto">
          <a:xfrm>
            <a:off x="0" y="0"/>
            <a:ext cx="9189352" cy="6858000"/>
          </a:xfrm>
          <a:prstGeom prst="rect">
            <a:avLst/>
          </a:prstGeom>
          <a:noFill/>
        </p:spPr>
      </p:pic>
      <p:sp>
        <p:nvSpPr>
          <p:cNvPr id="5" name="Объект 5"/>
          <p:cNvSpPr txBox="1">
            <a:spLocks/>
          </p:cNvSpPr>
          <p:nvPr/>
        </p:nvSpPr>
        <p:spPr>
          <a:xfrm>
            <a:off x="395536" y="1658144"/>
            <a:ext cx="8229600" cy="5199856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4000" b="1" i="1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260648"/>
            <a:ext cx="856895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ПРАВА РЕБЕНКА 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Rights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children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) – это те права и свободы, которыми должен обладать каждый ребенок. 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410" name="Picture 2" descr="http://3.astana-bilim.kz/files/sites/1383501121322436/files/images/1347176560_prava-detey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1720" y="1916832"/>
            <a:ext cx="4762500" cy="47434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Самопознание\курсы самопознания 29-10 октября\Самопознание\AutoPlay\Images\фон на стенд_5.png"/>
          <p:cNvPicPr>
            <a:picLocks noChangeAspect="1" noChangeArrowheads="1"/>
          </p:cNvPicPr>
          <p:nvPr/>
        </p:nvPicPr>
        <p:blipFill>
          <a:blip r:embed="rId2" cstate="print">
            <a:lum/>
          </a:blip>
          <a:srcRect/>
          <a:stretch>
            <a:fillRect/>
          </a:stretch>
        </p:blipFill>
        <p:spPr bwMode="auto">
          <a:xfrm>
            <a:off x="0" y="0"/>
            <a:ext cx="9189352" cy="6858000"/>
          </a:xfrm>
          <a:prstGeom prst="rect">
            <a:avLst/>
          </a:prstGeom>
          <a:noFill/>
        </p:spPr>
      </p:pic>
      <p:sp>
        <p:nvSpPr>
          <p:cNvPr id="5" name="Объект 5"/>
          <p:cNvSpPr txBox="1">
            <a:spLocks/>
          </p:cNvSpPr>
          <p:nvPr/>
        </p:nvSpPr>
        <p:spPr>
          <a:xfrm>
            <a:off x="395536" y="1658144"/>
            <a:ext cx="8229600" cy="5199856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4000" b="1" i="1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95536" y="332656"/>
            <a:ext cx="820891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Кодекс Республики Казахстан </a:t>
            </a:r>
          </a:p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«о браке (супружестве) и семье»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23528" y="1484784"/>
            <a:ext cx="8568952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Защита прав и законных интересов ребенка осуществляется:</a:t>
            </a:r>
          </a:p>
          <a:p>
            <a:endParaRPr lang="ru-RU" sz="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Blip>
                <a:blip r:embed="rId3"/>
              </a:buBlip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родителями;</a:t>
            </a:r>
          </a:p>
          <a:p>
            <a:pPr>
              <a:lnSpc>
                <a:spcPct val="150000"/>
              </a:lnSpc>
              <a:buBlip>
                <a:blip r:embed="rId3"/>
              </a:buBlip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законными представителями ребенка (опекунами, попечителями);</a:t>
            </a:r>
          </a:p>
          <a:p>
            <a:pPr>
              <a:lnSpc>
                <a:spcPct val="150000"/>
              </a:lnSpc>
              <a:buBlip>
                <a:blip r:embed="rId3"/>
              </a:buBlip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органом, осуществляющим функции по опеке или попечительству;</a:t>
            </a:r>
          </a:p>
          <a:p>
            <a:pPr>
              <a:lnSpc>
                <a:spcPct val="150000"/>
              </a:lnSpc>
              <a:buBlip>
                <a:blip r:embed="rId3"/>
              </a:buBlip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прокурором и судом;</a:t>
            </a:r>
          </a:p>
          <a:p>
            <a:pPr>
              <a:lnSpc>
                <a:spcPct val="150000"/>
              </a:lnSpc>
              <a:buBlip>
                <a:blip r:embed="rId3"/>
              </a:buBlip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органами внутренних дел и иными государственными органами. 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Самопознание\курсы самопознания 29-10 октября\Самопознание\AutoPlay\Images\фон на стенд_5.png"/>
          <p:cNvPicPr>
            <a:picLocks noChangeAspect="1" noChangeArrowheads="1"/>
          </p:cNvPicPr>
          <p:nvPr/>
        </p:nvPicPr>
        <p:blipFill>
          <a:blip r:embed="rId2" cstate="print">
            <a:lum/>
          </a:blip>
          <a:srcRect/>
          <a:stretch>
            <a:fillRect/>
          </a:stretch>
        </p:blipFill>
        <p:spPr bwMode="auto">
          <a:xfrm>
            <a:off x="0" y="0"/>
            <a:ext cx="9189352" cy="6858000"/>
          </a:xfrm>
          <a:prstGeom prst="rect">
            <a:avLst/>
          </a:prstGeom>
          <a:noFill/>
        </p:spPr>
      </p:pic>
      <p:sp>
        <p:nvSpPr>
          <p:cNvPr id="5" name="Объект 5"/>
          <p:cNvSpPr txBox="1">
            <a:spLocks/>
          </p:cNvSpPr>
          <p:nvPr/>
        </p:nvSpPr>
        <p:spPr>
          <a:xfrm>
            <a:off x="395536" y="1658144"/>
            <a:ext cx="8229600" cy="5199856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4000" b="1" i="1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95536" y="332656"/>
            <a:ext cx="820891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Кодекс Республики Казахстан </a:t>
            </a:r>
          </a:p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«о браке (супружестве) и семье»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39552" y="1628800"/>
            <a:ext cx="828092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злоупотребление  родителями или лицами их заменяющих родительскими правами, не выполнение или ненадлежащее выполнение  родителями обязанностей по воспитанию, образованию ребенка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трелка вниз 8"/>
          <p:cNvSpPr/>
          <p:nvPr/>
        </p:nvSpPr>
        <p:spPr>
          <a:xfrm>
            <a:off x="4139952" y="3212976"/>
            <a:ext cx="648072" cy="504056"/>
          </a:xfrm>
          <a:prstGeom prst="downArrow">
            <a:avLst/>
          </a:prstGeom>
          <a:gradFill>
            <a:gsLst>
              <a:gs pos="0">
                <a:srgbClr val="000082"/>
              </a:gs>
              <a:gs pos="30000">
                <a:srgbClr val="66008F"/>
              </a:gs>
              <a:gs pos="64999">
                <a:srgbClr val="BA0066"/>
              </a:gs>
              <a:gs pos="89999">
                <a:srgbClr val="FF0000"/>
              </a:gs>
              <a:gs pos="100000">
                <a:srgbClr val="FF8200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1691680" y="5517232"/>
            <a:ext cx="536408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лишение родительских прав в отношении детей (по решению суда).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трелка вниз 10"/>
          <p:cNvSpPr/>
          <p:nvPr/>
        </p:nvSpPr>
        <p:spPr>
          <a:xfrm>
            <a:off x="3995936" y="4437112"/>
            <a:ext cx="792088" cy="792088"/>
          </a:xfrm>
          <a:prstGeom prst="downArrow">
            <a:avLst/>
          </a:prstGeom>
          <a:gradFill>
            <a:gsLst>
              <a:gs pos="0">
                <a:srgbClr val="000082"/>
              </a:gs>
              <a:gs pos="30000">
                <a:srgbClr val="66008F"/>
              </a:gs>
              <a:gs pos="64999">
                <a:srgbClr val="BA0066"/>
              </a:gs>
              <a:gs pos="89999">
                <a:srgbClr val="FF0000"/>
              </a:gs>
              <a:gs pos="100000">
                <a:srgbClr val="FF8200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1187624" y="3789040"/>
            <a:ext cx="69847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ограничение родительских прав (по решению суда) 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Самопознание\курсы самопознания 29-10 октября\Самопознание\AutoPlay\Images\фон на стенд_5.png"/>
          <p:cNvPicPr>
            <a:picLocks noChangeAspect="1" noChangeArrowheads="1"/>
          </p:cNvPicPr>
          <p:nvPr/>
        </p:nvPicPr>
        <p:blipFill>
          <a:blip r:embed="rId2" cstate="print">
            <a:lum/>
          </a:blip>
          <a:srcRect/>
          <a:stretch>
            <a:fillRect/>
          </a:stretch>
        </p:blipFill>
        <p:spPr bwMode="auto">
          <a:xfrm>
            <a:off x="0" y="0"/>
            <a:ext cx="9189352" cy="6858000"/>
          </a:xfrm>
          <a:prstGeom prst="rect">
            <a:avLst/>
          </a:prstGeom>
          <a:noFill/>
        </p:spPr>
      </p:pic>
      <p:sp>
        <p:nvSpPr>
          <p:cNvPr id="5" name="Объект 5"/>
          <p:cNvSpPr txBox="1">
            <a:spLocks/>
          </p:cNvSpPr>
          <p:nvPr/>
        </p:nvSpPr>
        <p:spPr>
          <a:xfrm>
            <a:off x="395536" y="1658144"/>
            <a:ext cx="8229600" cy="5199856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4000" b="1" i="1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195736" y="3429000"/>
            <a:ext cx="50770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Показ видеоролика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«Берегите своих детей»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449</TotalTime>
  <Words>191</Words>
  <Application>Microsoft Office PowerPoint</Application>
  <PresentationFormat>Экран (4:3)</PresentationFormat>
  <Paragraphs>25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58</cp:revision>
  <dcterms:modified xsi:type="dcterms:W3CDTF">2018-04-19T09:31:33Z</dcterms:modified>
</cp:coreProperties>
</file>